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71" r:id="rId4"/>
    <p:sldId id="269" r:id="rId5"/>
    <p:sldId id="272" r:id="rId6"/>
    <p:sldId id="273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964F"/>
    <a:srgbClr val="4D0397"/>
    <a:srgbClr val="5603A9"/>
    <a:srgbClr val="6F04DA"/>
    <a:srgbClr val="00A4DE"/>
    <a:srgbClr val="009218"/>
    <a:srgbClr val="701800"/>
    <a:srgbClr val="681600"/>
    <a:srgbClr val="EA8B00"/>
    <a:srgbClr val="FB8A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72" autoAdjust="0"/>
    <p:restoredTop sz="94660"/>
  </p:normalViewPr>
  <p:slideViewPr>
    <p:cSldViewPr snapToGrid="0">
      <p:cViewPr varScale="1">
        <p:scale>
          <a:sx n="167" d="100"/>
          <a:sy n="167" d="100"/>
        </p:scale>
        <p:origin x="3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7541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7824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7663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01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2091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5430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51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4073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61594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2688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788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C34F5-BDE2-4375-B83B-F49841317258}" type="datetimeFigureOut">
              <a:rPr lang="ru-RU" smtClean="0"/>
              <a:t>15.05.2025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AC15E-FCD1-4167-800F-1DB8497ABF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0833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emf"/><Relationship Id="rId4" Type="http://schemas.openxmlformats.org/officeDocument/2006/relationships/oleObject" Target="../embeddings/oleObject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7" Type="http://schemas.openxmlformats.org/officeDocument/2006/relationships/image" Target="../media/image8.png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Рисунок 1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1" y="0"/>
            <a:ext cx="12147899" cy="6858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4" t="12302" r="3901" b="12632"/>
          <a:stretch/>
        </p:blipFill>
        <p:spPr>
          <a:xfrm>
            <a:off x="777904" y="610624"/>
            <a:ext cx="2229493" cy="1301015"/>
          </a:xfrm>
          <a:prstGeom prst="rect">
            <a:avLst/>
          </a:prstGeom>
        </p:spPr>
      </p:pic>
      <p:graphicFrame>
        <p:nvGraphicFramePr>
          <p:cNvPr id="18" name="Объект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5394335"/>
              </p:ext>
            </p:extLst>
          </p:nvPr>
        </p:nvGraphicFramePr>
        <p:xfrm>
          <a:off x="8309657" y="656695"/>
          <a:ext cx="1145277" cy="5027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4" imgW="3084412" imgH="1354813" progId="CorelDraw.Graphic.22">
                  <p:embed/>
                </p:oleObj>
              </mc:Choice>
              <mc:Fallback>
                <p:oleObj name="CorelDRAW" r:id="rId4" imgW="3084412" imgH="1354813" progId="CorelDraw.Graphic.22">
                  <p:embed/>
                  <p:pic>
                    <p:nvPicPr>
                      <p:cNvPr id="18" name="Объект 17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309657" y="656695"/>
                        <a:ext cx="1145277" cy="5027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Заголовок 1"/>
          <p:cNvSpPr txBox="1">
            <a:spLocks/>
          </p:cNvSpPr>
          <p:nvPr/>
        </p:nvSpPr>
        <p:spPr>
          <a:xfrm>
            <a:off x="1433015" y="2263154"/>
            <a:ext cx="7488832" cy="2331692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ru-RU" altLang="ru-RU" sz="28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Применение моделей компьютерного зрения для анализа туристической активности по геопривязанным изображениям из социальной сети «Вконтакте»</a:t>
            </a:r>
          </a:p>
        </p:txBody>
      </p:sp>
      <p:sp>
        <p:nvSpPr>
          <p:cNvPr id="7" name="Прямоугольник 6"/>
          <p:cNvSpPr/>
          <p:nvPr/>
        </p:nvSpPr>
        <p:spPr>
          <a:xfrm>
            <a:off x="1433015" y="4594846"/>
            <a:ext cx="5534079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600" dirty="0">
                <a:latin typeface="Arial" panose="020B0604020202020204" pitchFamily="34" charset="0"/>
                <a:cs typeface="Arial" panose="020B0604020202020204" pitchFamily="34" charset="0"/>
              </a:rPr>
              <a:t>Докладчик</a:t>
            </a:r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ru-RU" sz="2600" b="1" dirty="0">
                <a:latin typeface="Arial" panose="020B0604020202020204" pitchFamily="34" charset="0"/>
                <a:cs typeface="Arial" panose="020B0604020202020204" pitchFamily="34" charset="0"/>
              </a:rPr>
              <a:t>Петросян Александр Артурович</a:t>
            </a:r>
          </a:p>
        </p:txBody>
      </p:sp>
    </p:spTree>
    <p:extLst>
      <p:ext uri="{BB962C8B-B14F-4D97-AF65-F5344CB8AC3E}">
        <p14:creationId xmlns:p14="http://schemas.microsoft.com/office/powerpoint/2010/main" val="2579923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34A6F6-D3E9-5392-BCD8-9C50646953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D70CB8C3-02EC-8E55-2448-D1EC5277FE0B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566457" imgH="894201" progId="CorelDraw.Graphic.22">
                  <p:embed/>
                </p:oleObj>
              </mc:Choice>
              <mc:Fallback>
                <p:oleObj name="CorelDRAW" r:id="rId2" imgW="2566457" imgH="894201" progId="CorelDraw.Graphic.2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B694BE1D-9B07-A13F-537F-9A71BE5553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A44AFC4-B14F-5E16-ECFA-DC92AA3E11C4}"/>
              </a:ext>
            </a:extLst>
          </p:cNvPr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249741F-7A75-D327-D572-5AB2D352064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5" y="228173"/>
            <a:ext cx="917722" cy="434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278404F-7DEB-9709-4AD1-DA49D11F1AC4}"/>
              </a:ext>
            </a:extLst>
          </p:cNvPr>
          <p:cNvSpPr txBox="1"/>
          <p:nvPr/>
        </p:nvSpPr>
        <p:spPr>
          <a:xfrm>
            <a:off x="986118" y="778221"/>
            <a:ext cx="105391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/>
              <a:t>Почему выбрана социальная сеть «Вконтакте»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E3DD1C-F8FB-33C9-8415-A52BDA255F50}"/>
              </a:ext>
            </a:extLst>
          </p:cNvPr>
          <p:cNvSpPr txBox="1"/>
          <p:nvPr/>
        </p:nvSpPr>
        <p:spPr>
          <a:xfrm>
            <a:off x="986118" y="1424552"/>
            <a:ext cx="1058646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Крупнейшая русскоязычная социальная сеть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Покрывает 93% российской интернет-аудитории в возрасте 14-64 лет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В среднем пользователи проводят около 35 минут в день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Api </a:t>
            </a:r>
            <a:r>
              <a:rPr lang="ru-RU" sz="2800" dirty="0"/>
              <a:t>не имеет ограничений по количеству запросов и оно легкодоступное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800" dirty="0"/>
              <a:t>По сравнению с другими социальными сетями </a:t>
            </a:r>
            <a:r>
              <a:rPr lang="en-US" sz="2800" dirty="0"/>
              <a:t>Instagram/Facebook</a:t>
            </a:r>
            <a:r>
              <a:rPr lang="ru-RU" sz="2800" dirty="0"/>
              <a:t> имеют ограничения по количеству запросов – лимит 200 запросов в час</a:t>
            </a:r>
          </a:p>
        </p:txBody>
      </p:sp>
    </p:spTree>
    <p:extLst>
      <p:ext uri="{BB962C8B-B14F-4D97-AF65-F5344CB8AC3E}">
        <p14:creationId xmlns:p14="http://schemas.microsoft.com/office/powerpoint/2010/main" val="121449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8B863-E91F-C0E7-61A3-A926629BD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519F1C83-ED69-84DC-1170-D77C0B6CFEB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566457" imgH="894201" progId="CorelDraw.Graphic.22">
                  <p:embed/>
                </p:oleObj>
              </mc:Choice>
              <mc:Fallback>
                <p:oleObj name="CorelDRAW" r:id="rId2" imgW="2566457" imgH="894201" progId="CorelDraw.Graphic.2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D70CB8C3-02EC-8E55-2448-D1EC5277FE0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2C03EAA-D771-E768-AD07-6EAB96FB1F1E}"/>
              </a:ext>
            </a:extLst>
          </p:cNvPr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030B3D5-D0CD-D016-EFD5-6CE19DA5E90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5" y="228173"/>
            <a:ext cx="917722" cy="434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1F3635-EF64-410A-5CA7-6BF1AD8B03A8}"/>
              </a:ext>
            </a:extLst>
          </p:cNvPr>
          <p:cNvSpPr txBox="1"/>
          <p:nvPr/>
        </p:nvSpPr>
        <p:spPr>
          <a:xfrm>
            <a:off x="986118" y="778221"/>
            <a:ext cx="1053913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3600" dirty="0"/>
              <a:t>Сервис сбора данных «</a:t>
            </a:r>
            <a:r>
              <a:rPr lang="en-US" sz="3600" dirty="0" err="1"/>
              <a:t>sndl</a:t>
            </a:r>
            <a:r>
              <a:rPr lang="ru-RU" sz="3600" dirty="0"/>
              <a:t>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04CE6E-5061-F263-1C37-AA10FB52B4DF}"/>
              </a:ext>
            </a:extLst>
          </p:cNvPr>
          <p:cNvSpPr txBox="1"/>
          <p:nvPr/>
        </p:nvSpPr>
        <p:spPr>
          <a:xfrm>
            <a:off x="986118" y="1424552"/>
            <a:ext cx="10586464" cy="1692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2600" dirty="0"/>
              <a:t>Данный сервис был написан в 2021 году, представляет собой программу</a:t>
            </a:r>
            <a:r>
              <a:rPr lang="en-US" sz="2600" dirty="0"/>
              <a:t> </a:t>
            </a:r>
            <a:r>
              <a:rPr lang="ru-RU" sz="2600" dirty="0"/>
              <a:t>автоматизации выгрузки данных использующий библиотеку </a:t>
            </a:r>
            <a:r>
              <a:rPr lang="en-US" sz="2600" dirty="0"/>
              <a:t>uber/h3 </a:t>
            </a:r>
            <a:r>
              <a:rPr lang="ru-RU" sz="2600" dirty="0"/>
              <a:t>для генерации точек в полигонах</a:t>
            </a:r>
            <a:r>
              <a:rPr lang="en-US" sz="2600" dirty="0"/>
              <a:t> </a:t>
            </a:r>
            <a:r>
              <a:rPr lang="ru-RU" sz="2600" dirty="0"/>
              <a:t>по координатам которых отправляются запросы к </a:t>
            </a:r>
            <a:r>
              <a:rPr lang="en-US" sz="2600" dirty="0" err="1"/>
              <a:t>api</a:t>
            </a:r>
            <a:r>
              <a:rPr lang="en-US" sz="2600" dirty="0"/>
              <a:t> </a:t>
            </a:r>
            <a:r>
              <a:rPr lang="ru-RU" sz="2600" dirty="0"/>
              <a:t>Вконтакте</a:t>
            </a:r>
            <a:endParaRPr lang="en-US" sz="2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AE582EB-F687-18EF-0EF8-9E061312F3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162" y="3117323"/>
            <a:ext cx="3110534" cy="304725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1D4DACB-4A7F-D3A2-EF3B-DAF4A7A8BD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96696" y="3117323"/>
            <a:ext cx="3315322" cy="30472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3FDC08-5F21-5BC1-BC16-473C82DEBD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10286" y="3117323"/>
            <a:ext cx="3820842" cy="304725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600F788-D706-4F18-4B48-35C63B0E4ABB}"/>
              </a:ext>
            </a:extLst>
          </p:cNvPr>
          <p:cNvSpPr txBox="1"/>
          <p:nvPr/>
        </p:nvSpPr>
        <p:spPr>
          <a:xfrm>
            <a:off x="2045970" y="6164580"/>
            <a:ext cx="2788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Ранние запуски на старте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CED01CC-51F6-0E15-E7EA-62913A0815B0}"/>
              </a:ext>
            </a:extLst>
          </p:cNvPr>
          <p:cNvSpPr txBox="1"/>
          <p:nvPr/>
        </p:nvSpPr>
        <p:spPr>
          <a:xfrm>
            <a:off x="7580335" y="6164580"/>
            <a:ext cx="42807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dirty="0"/>
              <a:t>Ежедневно собирается </a:t>
            </a:r>
            <a:r>
              <a:rPr lang="en-US" dirty="0"/>
              <a:t>~50 </a:t>
            </a:r>
            <a:r>
              <a:rPr lang="ru-RU" dirty="0"/>
              <a:t>тыс записей</a:t>
            </a:r>
          </a:p>
        </p:txBody>
      </p:sp>
    </p:spTree>
    <p:extLst>
      <p:ext uri="{BB962C8B-B14F-4D97-AF65-F5344CB8AC3E}">
        <p14:creationId xmlns:p14="http://schemas.microsoft.com/office/powerpoint/2010/main" val="3776348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657A2-3ECE-5F7A-718B-402720B7F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B694BE1D-9B07-A13F-537F-9A71BE55533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566457" imgH="894201" progId="CorelDraw.Graphic.22">
                  <p:embed/>
                </p:oleObj>
              </mc:Choice>
              <mc:Fallback>
                <p:oleObj name="CorelDRAW" r:id="rId2" imgW="2566457" imgH="894201" progId="CorelDraw.Graphic.22">
                  <p:embed/>
                  <p:pic>
                    <p:nvPicPr>
                      <p:cNvPr id="12" name="Объект 1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DB79DBF-EEA8-9DF7-670F-4F0B6825CEF7}"/>
              </a:ext>
            </a:extLst>
          </p:cNvPr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48E5ED5-6BF4-1F00-B4D4-907191BECAD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5" y="228173"/>
            <a:ext cx="917722" cy="4349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F49C42C-4B3E-9C06-12BC-F37C26624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7593" y="1486107"/>
            <a:ext cx="6348380" cy="42653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F375B85-45BA-7172-68FF-EBA0F9719A8F}"/>
              </a:ext>
            </a:extLst>
          </p:cNvPr>
          <p:cNvSpPr txBox="1"/>
          <p:nvPr/>
        </p:nvSpPr>
        <p:spPr>
          <a:xfrm>
            <a:off x="986117" y="778221"/>
            <a:ext cx="105864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/>
              <a:t>Выборка из датасета</a:t>
            </a:r>
          </a:p>
        </p:txBody>
      </p:sp>
    </p:spTree>
    <p:extLst>
      <p:ext uri="{BB962C8B-B14F-4D97-AF65-F5344CB8AC3E}">
        <p14:creationId xmlns:p14="http://schemas.microsoft.com/office/powerpoint/2010/main" val="177090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5D14F-2810-5753-3F9A-3CAA9CF6E8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B961D1A8-EE42-9F31-FCD5-C21C70894177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566457" imgH="894201" progId="CorelDraw.Graphic.22">
                  <p:embed/>
                </p:oleObj>
              </mc:Choice>
              <mc:Fallback>
                <p:oleObj name="CorelDRAW" r:id="rId2" imgW="2566457" imgH="894201" progId="CorelDraw.Graphic.2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B694BE1D-9B07-A13F-537F-9A71BE5553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A8900443-95A3-29A6-2664-884FF8E0FFDC}"/>
              </a:ext>
            </a:extLst>
          </p:cNvPr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93595A3-4BBB-90BC-1847-3B05A8492F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5" y="228173"/>
            <a:ext cx="917722" cy="434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9EE070-4923-EEB3-0090-5779B20CA6D4}"/>
              </a:ext>
            </a:extLst>
          </p:cNvPr>
          <p:cNvSpPr txBox="1"/>
          <p:nvPr/>
        </p:nvSpPr>
        <p:spPr>
          <a:xfrm>
            <a:off x="986117" y="778221"/>
            <a:ext cx="105864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/>
              <a:t>Данные до фильтра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0D17FC-7444-F734-4760-E7C4149ED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85615" y="1483370"/>
            <a:ext cx="7020769" cy="4596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577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E549B2-25C6-5DDB-FB38-74D0806E0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CEC1CC16-2F6D-4FF4-1771-647D69A79D4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0289848" y="216259"/>
          <a:ext cx="1282735" cy="446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2" imgW="2566457" imgH="894201" progId="CorelDraw.Graphic.22">
                  <p:embed/>
                </p:oleObj>
              </mc:Choice>
              <mc:Fallback>
                <p:oleObj name="CorelDRAW" r:id="rId2" imgW="2566457" imgH="894201" progId="CorelDraw.Graphic.2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B961D1A8-EE42-9F31-FCD5-C21C7089417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89848" y="216259"/>
                        <a:ext cx="1282735" cy="446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CA58ACA-946C-AA41-958D-E166FD8F1480}"/>
              </a:ext>
            </a:extLst>
          </p:cNvPr>
          <p:cNvSpPr/>
          <p:nvPr/>
        </p:nvSpPr>
        <p:spPr>
          <a:xfrm>
            <a:off x="986118" y="756621"/>
            <a:ext cx="10586465" cy="21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solidFill>
                <a:srgbClr val="7030A0"/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1C2CCAF-86CD-6609-2A4C-DA563FBF9B0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95" y="228173"/>
            <a:ext cx="917722" cy="43496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7F6D2E7-8714-09F4-AC9D-D7737E8684FF}"/>
              </a:ext>
            </a:extLst>
          </p:cNvPr>
          <p:cNvSpPr txBox="1"/>
          <p:nvPr/>
        </p:nvSpPr>
        <p:spPr>
          <a:xfrm>
            <a:off x="986117" y="778221"/>
            <a:ext cx="1058646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4000" dirty="0"/>
              <a:t>Данные после очистки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D944980-88B4-1A03-1FAD-EA3FFF1713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08197" y="1486107"/>
            <a:ext cx="7175605" cy="4479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62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07062-587E-9A4D-6824-84FA52E45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Описание датасета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92857-A479-4198-DAED-C7A36B3A9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На сегодняшний день</a:t>
            </a:r>
          </a:p>
        </p:txBody>
      </p:sp>
    </p:spTree>
    <p:extLst>
      <p:ext uri="{BB962C8B-B14F-4D97-AF65-F5344CB8AC3E}">
        <p14:creationId xmlns:p14="http://schemas.microsoft.com/office/powerpoint/2010/main" val="1533542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2090</TotalTime>
  <Words>142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CorelDRAW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Описание датасета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Design</dc:creator>
  <cp:lastModifiedBy>Саша Петросян</cp:lastModifiedBy>
  <cp:revision>120</cp:revision>
  <dcterms:created xsi:type="dcterms:W3CDTF">2019-05-31T06:38:44Z</dcterms:created>
  <dcterms:modified xsi:type="dcterms:W3CDTF">2025-05-15T16:33:59Z</dcterms:modified>
</cp:coreProperties>
</file>

<file path=docProps/thumbnail.jpeg>
</file>